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346" r:id="rId4"/>
    <p:sldId id="348" r:id="rId5"/>
    <p:sldId id="352" r:id="rId6"/>
    <p:sldId id="353" r:id="rId7"/>
    <p:sldId id="354" r:id="rId8"/>
    <p:sldId id="355" r:id="rId9"/>
    <p:sldId id="362" r:id="rId10"/>
    <p:sldId id="356" r:id="rId11"/>
    <p:sldId id="357" r:id="rId12"/>
    <p:sldId id="363" r:id="rId13"/>
    <p:sldId id="358" r:id="rId14"/>
    <p:sldId id="359" r:id="rId15"/>
    <p:sldId id="364" r:id="rId16"/>
    <p:sldId id="360" r:id="rId17"/>
    <p:sldId id="361" r:id="rId18"/>
    <p:sldId id="282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B7CF6-8041-4454-9154-43344937B58B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194A2-9F3E-401D-8799-70F92964F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403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41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256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5062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29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095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275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30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59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44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14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83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95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076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48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94A2-9F3E-401D-8799-70F92964FFA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72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9001-3411-45CA-A5EA-68360B67D7C0}" type="datetime1">
              <a:rPr lang="tr-TR" smtClean="0"/>
              <a:t>4.02.2023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20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C4A6-CA5B-4824-AC25-5B2591A7C537}" type="datetime1">
              <a:rPr lang="tr-TR" smtClean="0"/>
              <a:t>4.02.2023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540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DE4-EA01-4DE3-AE6E-B7C16F919A76}" type="datetime1">
              <a:rPr lang="tr-TR" smtClean="0"/>
              <a:t>4.02.2023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54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3CC3-3EE6-4A75-B05C-4B44193C2F84}" type="datetime1">
              <a:rPr lang="tr-TR" smtClean="0"/>
              <a:t>4.02.2023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2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AAD4-EECD-4233-88BA-A974FD075B21}" type="datetime1">
              <a:rPr lang="tr-TR" smtClean="0"/>
              <a:t>4.02.2023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45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7159-40A0-4900-9E3A-6FEC0A19157C}" type="datetime1">
              <a:rPr lang="tr-TR" smtClean="0"/>
              <a:t>4.02.2023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67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2C7B-AE18-4C2B-AD53-25A764591649}" type="datetime1">
              <a:rPr lang="tr-TR" smtClean="0"/>
              <a:t>4.02.2023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38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24AE-205B-4222-AAFE-AE1F070CD4D4}" type="datetime1">
              <a:rPr lang="tr-TR" smtClean="0"/>
              <a:t>4.02.2023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18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1D9A-3E72-4D28-A441-ED363ED2E606}" type="datetime1">
              <a:rPr lang="tr-TR" smtClean="0"/>
              <a:t>4.02.2023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45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E6A-1629-467E-8C25-A7DCAD7A62BA}" type="datetime1">
              <a:rPr lang="tr-TR" smtClean="0"/>
              <a:t>4.02.2023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8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5B5-1E71-44B8-B7DE-58AB8E377359}" type="datetime1">
              <a:rPr lang="tr-TR" smtClean="0"/>
              <a:t>4.02.2023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9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8934-49FF-43DB-B068-72051CFAC077}" type="datetime1">
              <a:rPr lang="tr-TR" smtClean="0"/>
              <a:t>4.02.2023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5F0FF-474F-42DA-850F-A54DFC7E9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795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F626413-37E5-4476-9FA5-071D2DB12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E0A535E-D7C9-48F5-97DF-21A7FC1E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E1AD-30B6-4CAF-8AE9-2BF6325238B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78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1987420" y="554106"/>
            <a:ext cx="9616847" cy="10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WAP 225 WORKPLACE APPLICATION-I (İŞYERİ UYGULAMASI)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DERSİNDEN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1615359"/>
            <a:ext cx="10961573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tr-TR" b="1" dirty="0">
              <a:solidFill>
                <a:srgbClr val="89163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İşyerindeki örtük bilgilere vakıf olmak.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İşi ile ilgili olarak yazılı rapor vermek.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İşyerinin müşterilerini tanımak, özelliklerini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Çalıştığı işyerinin SWOT-PESTLE analizini yapabilmek.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İşyeri ile ilgili olarak gözlemlerine tecrübelerine dayalı olarak en az bir uygulanması kabul edilen fikir önermek.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İşyerinde kullanılan paket programları temel düzeyde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İşinde etik kuralları bilmek ve uygulamak.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901488" y="720412"/>
              <a:ext cx="963061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10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84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1987420" y="554106"/>
            <a:ext cx="9616847" cy="10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WAP 226 WORKPLACE APPLICATION-II (İŞYERİ UYGULAMASI)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DERSİNDEN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2045744"/>
            <a:ext cx="10961573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Çalıştığı işyerinin SWOT-PESTLE analizine göre önerilerde bulunabilmek.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Müşteri işyeri ilişkilerini analiz edebilmek.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 İşyeri ile ilgili olarak gözlemlerine tecrübelerine dayalı olarak en az iki uygulanması kabul edilen fikir önermek.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İşyerinde kullanılan paket programları orta düzeyde kullanabilmek.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İşyerinde katma değer yaratan uygulamaların neler olduğunu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İşinde etik kuralları bilmek ve uygulamak.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916006" y="720412"/>
              <a:ext cx="934026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11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59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901488" y="720412"/>
              <a:ext cx="963061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12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" name="文本框 7">
            <a:extLst>
              <a:ext uri="{FF2B5EF4-FFF2-40B4-BE49-F238E27FC236}">
                <a16:creationId xmlns:a16="http://schemas.microsoft.com/office/drawing/2014/main" id="{C81F3214-9DB1-4B3D-94FA-2FE7DC5F2B2A}"/>
              </a:ext>
            </a:extLst>
          </p:cNvPr>
          <p:cNvSpPr txBox="1"/>
          <p:nvPr/>
        </p:nvSpPr>
        <p:spPr>
          <a:xfrm>
            <a:off x="5251856" y="3136612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3200" b="1" dirty="0">
                <a:solidFill>
                  <a:srgbClr val="AE1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SINIF</a:t>
            </a:r>
            <a:endParaRPr lang="zh-CN" altLang="en-US" sz="3200" b="1" dirty="0">
              <a:solidFill>
                <a:srgbClr val="AE1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1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1987420" y="554106"/>
            <a:ext cx="9616847" cy="10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WAP 325 WORKPLACE APPLICATION-III (İŞYERİ UYGULAMASI)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DERSİNDEN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2045744"/>
            <a:ext cx="10961573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Takımın bir üyesi olarak çalışmak, takım performansına katkıda bulunmak.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İşyeri ile ilgili olarak gözlemlerine tecrübelerine dayalı olarak en az üç uygulanması kabul edilen fikir önermek.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İşletmenin yaptığı müzakerelerin neler olduğunu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İş deneyimi yaşadığı işletmenin stratejik planlarını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 İşyerinde kullanılan paket programları ileri düzeyde kullanabilmek.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İşinde etik kuralları bilmek ve uygulamak.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901488" y="720412"/>
              <a:ext cx="963061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13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13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1987420" y="554106"/>
            <a:ext cx="9616847" cy="10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WEX 326 WORKPLACE EXPERIENCE -I (İŞYERİ DENEYİMİ)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DERSİNDEN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2045744"/>
            <a:ext cx="10961573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Bir iş takımını yönetebilmek.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İşyeri ile ilgili olarak gözlemlerine tecrübelerine dayalı olarak en az dört uygulanması kabul edilen fikir önermek.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İş yerinde yapılan müzakerelere gözlemci olarak katılmak.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İşletme stratejisi ile ilgili olarak kıyaslama yapmak suretiyle iş stratejisi geliştirmek. (Pazarlama, Finans, Yönetim ve Karar Destek Sistemleri alanlarından en az birinde)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İşinde etik kuralları bilmek ve uygulamak.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0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901488" y="720412"/>
              <a:ext cx="963061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14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81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901488" y="720412"/>
              <a:ext cx="963061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15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" name="文本框 7">
            <a:extLst>
              <a:ext uri="{FF2B5EF4-FFF2-40B4-BE49-F238E27FC236}">
                <a16:creationId xmlns:a16="http://schemas.microsoft.com/office/drawing/2014/main" id="{C81F3214-9DB1-4B3D-94FA-2FE7DC5F2B2A}"/>
              </a:ext>
            </a:extLst>
          </p:cNvPr>
          <p:cNvSpPr txBox="1"/>
          <p:nvPr/>
        </p:nvSpPr>
        <p:spPr>
          <a:xfrm>
            <a:off x="5251856" y="3136612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3200" b="1" dirty="0">
                <a:solidFill>
                  <a:srgbClr val="AE1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SINIF</a:t>
            </a:r>
            <a:endParaRPr lang="zh-CN" altLang="en-US" sz="3200" b="1" dirty="0">
              <a:solidFill>
                <a:srgbClr val="AE1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5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1987420" y="554106"/>
            <a:ext cx="9616847" cy="10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WEX 425 WORKPLACE EXPERIENCE -II (İŞYERİ DENEYİMİ)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DERSİNDEN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1672512"/>
            <a:ext cx="10961573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İşyeri ile ilgili olarak gözlemlerine tecrübelerine dayalı olarak en az beş uygulanması kabul edilen fikir önermek.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Bitirme tezinin işyeri deneyimini yaşadığı işletmede ve işletmenin en az bir problemi ile ilgili olması koşuluyla  tez önerisini işyeri yöneticilerine ve bölümüne kabul ettirmek.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İş deneyimi yaptığı işletmenin işyeri dışında yaptığı müzakerelerine gözlemci olarak katılmak.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Bir iş takımı kurabilmek ve takımın performans gerekliliklerini belirleyebilmek.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İşyerinde kullanılan teknolojiler konusunda görüş ve öneri sunmak.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İşyerinin stratejik planları konusunda görüş/görüşler ileri sürmek.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Türkçe ve/veya İngilizce olarak işe ilişkin yazışmalar yapmak.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İşinde etik kuralları bilmek ve uygulamak.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Sürdürülebilirlik konusunda işyerinde farkındalık yaratacak bir raporu üst yönetime sunmak.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901488" y="720412"/>
              <a:ext cx="963061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16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38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1987420" y="554106"/>
            <a:ext cx="961684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WEX 426 WORKPLACE EXPERIENCE -III (İŞYERİ DENEYİMİ) ve BİTİRME PROJESİ DERSLERİNDEN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1672512"/>
            <a:ext cx="10961573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Bitirme tezini işletmeye faydalı olacak şekilde tamamlamak.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İşyerinde takım liderliği yapmak.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İş yeri adına müzakerelere katılmak.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İşletmede performans değerleme faaliyetlerine katılmak.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İşinde etik kuralları bilmek ve uygulamak.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6.Sürdürülebilirlik konusunda işyerinde farkındalık yaratacak bir uygulama/sunum gerçekleştirmek.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901488" y="720412"/>
              <a:ext cx="963061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17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70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00D055C6-1ECC-4D28-B419-50E8DC2DD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09" y="1918171"/>
            <a:ext cx="2782582" cy="26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6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352939" y="4647971"/>
            <a:ext cx="9479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İşyeri Deneyimi</a:t>
            </a:r>
          </a:p>
          <a:p>
            <a:pPr algn="ctr"/>
            <a:endParaRPr lang="tr-T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Prof.Dr. Mustafa Polat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İktisadi ve İdari Bilimler Fakültesi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8BBAF18-09F4-4CD4-BE0F-B84D2B1DB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02" y="1359797"/>
            <a:ext cx="2864995" cy="27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5251856" y="3136612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3200" b="1" dirty="0">
                <a:solidFill>
                  <a:srgbClr val="AE1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SINIF</a:t>
            </a:r>
            <a:endParaRPr lang="zh-CN" altLang="en-US" sz="3200" b="1" dirty="0">
              <a:solidFill>
                <a:srgbClr val="AE1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1047654" y="720412"/>
              <a:ext cx="670727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3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19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2626426" y="554106"/>
            <a:ext cx="8003858" cy="1061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GİRİŞİMCİLİĞİN TEMELLERİ, İŞ SAĞLIĞI VE GÜVENLİĞİ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ÜNİVERSİTE HAYATINA GİRİŞ DERSLERİNDEN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1681854"/>
            <a:ext cx="10961573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Örgütsel yaşamı bilmek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Örgütsel yaşamın bir kurallar bütünü olduğunu bilmek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Sorumluluk alanına ilişkin olarak önceden hazırlık yapmak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Üniversite özelinde örgütsel yaşamda ast-üst kavramlarını bilmek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Teknoloji okuryazarlığını bilmek ve öğrenci olarak kendisinden beklenen bu kapsamdaki görevleri yerine getirmek.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Sorumluluk kavramını bilmek ve buna uygun davranmak.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İş sağlığı ve güvenliği ilke ve esaslarını bilmek.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Yabancı Dilde (İngilizce) B1 seviyesine ulaşmak.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1047654" y="720412"/>
              <a:ext cx="670727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4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36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1987420" y="554106"/>
            <a:ext cx="961684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 124 WORKPLACE EDUCATION (İŞYERİ EĞİTİMİ), GİRİŞİMCİLİK PROJESİ VE GELECEĞİN İNŞASI DERSLERİNDEN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1681854"/>
            <a:ext cx="10961573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AKADEMİK: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Yaratıcı zihinsel aktiviteler yapmak, bir iş fikri geliştirmek.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Geliştirdiği İş fikrini savunmak.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Geliştirdiği İş fikrini projelendirmek.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Tasarladığı iş fikrini gerçekleştirmek için bir takım kurmak, bir takımda yer almak, takımını seçmek.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Tasarladığı işin fizibilitesini yapmak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Tasarladığı için maliyetini bilmek ve finansal olarak işi gerçekleştirebilecek finans kaynağı için araştırmalar yapmak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Tasarladığı iş fikrine ilişkin olarak bir ürün ortaya koymak.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Yabancı dilde (İngilizce) iş mektubu yazabilmek ve iş önerisinde bulunabilmek.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1047652" y="720412"/>
              <a:ext cx="670729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5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46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1987420" y="554106"/>
            <a:ext cx="961684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 124 WORKPLACE EDUCATION (İŞYERİ EĞİTİMİ), GİRİŞİMCİLİK PROJESİ VE GELECEĞİN İNŞASI DERSLERİNDEN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1378404"/>
            <a:ext cx="10961573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İŞYERİ EĞİTİMİ: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İşyerinin adını, sektörünü, adresini, iletişim bilgilerini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İşyerinin fiziksel koşullarını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İş mesaisi kavramını bilmek ve mesaiye göre iş deneyimini gerçekleştirmek.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İşe giriş işlemlerini bilmek ve işe giriş yapmak.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İşyerindeki birimlerin konuş yerlerini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İşyerindeki sosyal tesislerin yerini bilmek ve sosyal imkanları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İş sağlığı ve güvenliği ilke ve esaslarını işyeri kurallarına göre uygulamak.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İş yerinde yönetici kişileri bilmek, raporlama yapacağı kişi ve birimleri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İş arkadaşlarını tanımak, bireylerin sorumluluklarını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İşyerinde kendisinden beklenen görevi ve iş tanımını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İşyerindeki icra ettiği işin maddi getirilerini ve haklarını bilmek.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1047654" y="720412"/>
              <a:ext cx="670727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6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16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1987420" y="554106"/>
            <a:ext cx="961684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 124 WORKPLACE EDUCATION (İŞYERİ EĞİTİMİ), GİRİŞİMCİLİK PROJESİ VE GELECEĞİN İNŞASI DERSLERİNDEN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1378404"/>
            <a:ext cx="10961573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İŞYERİ EĞİTİMİ: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İşyerindeki ast-üst ilişkilerini bilmek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İş ile ilgili birimleri ve birimler arasındaki ilişkileri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İş kıyafetini bilmek ve buna uygun giyinmek.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İşyerindeki davranışsal kuralları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İş ile ilgili olarak raporlama yapacağı kişilere sözlü rapor vermek.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17.İş ile ilgili öneri ve şikayetlerin nasıl yapılacağını bilmek ve usulüne uygun olarak bunları icra etmek.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18. İşyerinde olmamayı gerektiren mazeret, izin ve sağlık ile ilgili hususlarla ilgili olarak müracaat ve uygulama usul ve esaslarını bilmek ve buna uygun davranmak.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 İşyerinin müşterilerinin kim/hangi kurum ve kuruluş olduğunu bilmek.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1047654" y="720412"/>
              <a:ext cx="670727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7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36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D0C69F81-FF50-4179-8BAB-786EA1E29952}"/>
              </a:ext>
            </a:extLst>
          </p:cNvPr>
          <p:cNvSpPr txBox="1"/>
          <p:nvPr/>
        </p:nvSpPr>
        <p:spPr>
          <a:xfrm>
            <a:off x="1987420" y="554106"/>
            <a:ext cx="961684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 124 WORKPLACE EDUCATION (İŞYERİ EĞİTİMİ), GİRİŞİMCİLİK PROJESİ VE GELECEĞİN İNŞASI DERSLERİNDEN BEKLENENLER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1E1C19-4151-4856-BEFB-B09292566469}"/>
              </a:ext>
            </a:extLst>
          </p:cNvPr>
          <p:cNvSpPr/>
          <p:nvPr/>
        </p:nvSpPr>
        <p:spPr>
          <a:xfrm>
            <a:off x="724451" y="1378404"/>
            <a:ext cx="10961573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İŞYERİ EĞİTİMİ: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 İşyerinin misyonunu, vizyonunu, hedeflerini ve değerlerini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21. İşyerinin iş disiplini kurallarını bilmek ve buna uygun davranmak.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22. İşyerinde kullanılan iş araçlarını ve görevlerini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23. İşten çıkma ve çıkarılma, iş akdinin feshedilme usul ve kurallarını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24. İşe ilişkin performans değerlemenin ve ödüllendirmelerin nasıl yapılacağını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25. İcra ettiği işin kalite gereklerini ve standartlarını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26. Yabancı dilde (İngilizce) iş görüşmesi yapabilme.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27. İşyerinde kullanılan yazılım programlarının (paket programlarının) neler olduğunu bilmek.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891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28. İş etiği ile ilgili temel düzeyde bilgilere sahip olmak.</a:t>
            </a: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1047654" y="720412"/>
              <a:ext cx="670727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8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50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175258F-5C15-487A-9414-55EFF6F7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E377657C-839E-4570-9E00-4F7C90A2C29C}"/>
              </a:ext>
            </a:extLst>
          </p:cNvPr>
          <p:cNvSpPr/>
          <p:nvPr/>
        </p:nvSpPr>
        <p:spPr>
          <a:xfrm>
            <a:off x="1561321" y="1571907"/>
            <a:ext cx="906935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91635"/>
              </a:buClr>
            </a:pPr>
            <a:endParaRPr lang="tr-T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1E207951-B294-42C0-BD92-006839DFF5E2}"/>
              </a:ext>
            </a:extLst>
          </p:cNvPr>
          <p:cNvGrpSpPr/>
          <p:nvPr/>
        </p:nvGrpSpPr>
        <p:grpSpPr>
          <a:xfrm>
            <a:off x="11187403" y="5878156"/>
            <a:ext cx="671804" cy="683338"/>
            <a:chOff x="696674" y="500114"/>
            <a:chExt cx="1376571" cy="1392477"/>
          </a:xfrm>
        </p:grpSpPr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67CB5CD8-6D3A-43DA-B973-6ABA1B62D6E7}"/>
                </a:ext>
              </a:extLst>
            </p:cNvPr>
            <p:cNvSpPr/>
            <p:nvPr/>
          </p:nvSpPr>
          <p:spPr>
            <a:xfrm>
              <a:off x="696674" y="500114"/>
              <a:ext cx="1376571" cy="1376571"/>
            </a:xfrm>
            <a:prstGeom prst="ellipse">
              <a:avLst/>
            </a:prstGeom>
            <a:solidFill>
              <a:srgbClr val="AE12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418425DB-949E-423A-BBF4-40DF2DA93025}"/>
                </a:ext>
              </a:extLst>
            </p:cNvPr>
            <p:cNvSpPr/>
            <p:nvPr/>
          </p:nvSpPr>
          <p:spPr>
            <a:xfrm>
              <a:off x="1047654" y="720412"/>
              <a:ext cx="670727" cy="81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prstClr val="white"/>
                  </a:solidFill>
                  <a:latin typeface="Arial"/>
                </a:rPr>
                <a:t>9</a:t>
              </a:r>
              <a:endParaRPr lang="zh-CN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矩形 6">
              <a:extLst>
                <a:ext uri="{FF2B5EF4-FFF2-40B4-BE49-F238E27FC236}">
                  <a16:creationId xmlns:a16="http://schemas.microsoft.com/office/drawing/2014/main" id="{9CE1659E-077D-4D7F-AFF2-DC0C0C01C5C8}"/>
                </a:ext>
              </a:extLst>
            </p:cNvPr>
            <p:cNvSpPr/>
            <p:nvPr/>
          </p:nvSpPr>
          <p:spPr>
            <a:xfrm>
              <a:off x="1215189" y="1256513"/>
              <a:ext cx="335667" cy="636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" name="文本框 7">
            <a:extLst>
              <a:ext uri="{FF2B5EF4-FFF2-40B4-BE49-F238E27FC236}">
                <a16:creationId xmlns:a16="http://schemas.microsoft.com/office/drawing/2014/main" id="{C81F3214-9DB1-4B3D-94FA-2FE7DC5F2B2A}"/>
              </a:ext>
            </a:extLst>
          </p:cNvPr>
          <p:cNvSpPr txBox="1"/>
          <p:nvPr/>
        </p:nvSpPr>
        <p:spPr>
          <a:xfrm>
            <a:off x="5251856" y="3136612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3200" b="1" dirty="0">
                <a:solidFill>
                  <a:srgbClr val="AE1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SINIF</a:t>
            </a:r>
            <a:endParaRPr lang="zh-CN" altLang="en-US" sz="3200" b="1" dirty="0">
              <a:solidFill>
                <a:srgbClr val="AE1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8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23158</TotalTime>
  <Words>1193</Words>
  <Application>Microsoft Office PowerPoint</Application>
  <PresentationFormat>Geniş ekran</PresentationFormat>
  <Paragraphs>144</Paragraphs>
  <Slides>18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Seray Yeşilırmak</dc:creator>
  <cp:lastModifiedBy>Mustafa Polat</cp:lastModifiedBy>
  <cp:revision>110</cp:revision>
  <dcterms:created xsi:type="dcterms:W3CDTF">2020-06-11T07:14:53Z</dcterms:created>
  <dcterms:modified xsi:type="dcterms:W3CDTF">2023-02-04T11:35:30Z</dcterms:modified>
</cp:coreProperties>
</file>